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61" r:id="rId2"/>
    <p:sldId id="260" r:id="rId3"/>
    <p:sldId id="280" r:id="rId4"/>
    <p:sldId id="262" r:id="rId5"/>
    <p:sldId id="281" r:id="rId6"/>
    <p:sldId id="263" r:id="rId7"/>
    <p:sldId id="264" r:id="rId8"/>
    <p:sldId id="265" r:id="rId9"/>
    <p:sldId id="266" r:id="rId10"/>
    <p:sldId id="278" r:id="rId11"/>
    <p:sldId id="269" r:id="rId12"/>
    <p:sldId id="268" r:id="rId13"/>
    <p:sldId id="270" r:id="rId14"/>
    <p:sldId id="271" r:id="rId15"/>
    <p:sldId id="272" r:id="rId16"/>
    <p:sldId id="258" r:id="rId17"/>
    <p:sldId id="275" r:id="rId18"/>
    <p:sldId id="276" r:id="rId19"/>
    <p:sldId id="273" r:id="rId20"/>
    <p:sldId id="282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56" d="100"/>
          <a:sy n="56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Ppc\Desktop\Math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Ppc\Desktop\Math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85066322699883E-2"/>
          <c:y val="6.2013800694268074E-2"/>
          <c:w val="0.86405578560165786"/>
          <c:h val="0.8712142696848116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COS!$A$1</c:f>
              <c:strCache>
                <c:ptCount val="1"/>
                <c:pt idx="0">
                  <c:v>y1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COS!$B$4:$L$4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COS!$B$1:$L$1</c:f>
              <c:numCache>
                <c:formatCode>General</c:formatCode>
                <c:ptCount val="11"/>
                <c:pt idx="0">
                  <c:v>-0.5</c:v>
                </c:pt>
                <c:pt idx="1">
                  <c:v>9.1886134118146797E-17</c:v>
                </c:pt>
                <c:pt idx="2">
                  <c:v>0.5</c:v>
                </c:pt>
                <c:pt idx="3">
                  <c:v>0.25</c:v>
                </c:pt>
                <c:pt idx="4">
                  <c:v>-3.0628711372715624E-17</c:v>
                </c:pt>
                <c:pt idx="5">
                  <c:v>-0.5</c:v>
                </c:pt>
                <c:pt idx="6">
                  <c:v>-3.0628711372715624E-17</c:v>
                </c:pt>
                <c:pt idx="7" formatCode="0.00E+00">
                  <c:v>0.25</c:v>
                </c:pt>
                <c:pt idx="8">
                  <c:v>0.5</c:v>
                </c:pt>
                <c:pt idx="9">
                  <c:v>9.1886134118146797E-17</c:v>
                </c:pt>
                <c:pt idx="10">
                  <c:v>-0.5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COS!$A$2</c:f>
              <c:strCache>
                <c:ptCount val="1"/>
                <c:pt idx="0">
                  <c:v>y2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COS!$B$4:$L$4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COS!$B$2:$L$2</c:f>
              <c:numCache>
                <c:formatCode>General</c:formatCode>
                <c:ptCount val="11"/>
                <c:pt idx="0">
                  <c:v>0.5</c:v>
                </c:pt>
                <c:pt idx="1">
                  <c:v>-9.1886134118146797E-17</c:v>
                </c:pt>
                <c:pt idx="2">
                  <c:v>-0.5</c:v>
                </c:pt>
                <c:pt idx="3">
                  <c:v>-0.25</c:v>
                </c:pt>
                <c:pt idx="4">
                  <c:v>3.0628711372715624E-17</c:v>
                </c:pt>
                <c:pt idx="5">
                  <c:v>0.5</c:v>
                </c:pt>
                <c:pt idx="6">
                  <c:v>3.0628711372715624E-17</c:v>
                </c:pt>
                <c:pt idx="7">
                  <c:v>-0.25</c:v>
                </c:pt>
                <c:pt idx="8">
                  <c:v>-0.5</c:v>
                </c:pt>
                <c:pt idx="9">
                  <c:v>-9.1886134118146797E-17</c:v>
                </c:pt>
                <c:pt idx="10">
                  <c:v>0.5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COS!$A$3</c:f>
              <c:strCache>
                <c:ptCount val="1"/>
                <c:pt idx="0">
                  <c:v>y3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COS!$B$4:$L$4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COS!$B$3:$L$3</c:f>
              <c:numCache>
                <c:formatCode>General</c:formatCode>
                <c:ptCount val="11"/>
                <c:pt idx="0">
                  <c:v>1</c:v>
                </c:pt>
                <c:pt idx="1">
                  <c:v>-1.8377226823629352E-16</c:v>
                </c:pt>
                <c:pt idx="2">
                  <c:v>-1</c:v>
                </c:pt>
                <c:pt idx="3">
                  <c:v>-0.5</c:v>
                </c:pt>
                <c:pt idx="4">
                  <c:v>6.1257422745431222E-17</c:v>
                </c:pt>
                <c:pt idx="5">
                  <c:v>1</c:v>
                </c:pt>
                <c:pt idx="6">
                  <c:v>6.1257422745431222E-17</c:v>
                </c:pt>
                <c:pt idx="7">
                  <c:v>-0.5</c:v>
                </c:pt>
                <c:pt idx="8">
                  <c:v>-1</c:v>
                </c:pt>
                <c:pt idx="9">
                  <c:v>-1.8377226823629352E-16</c:v>
                </c:pt>
                <c:pt idx="1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025920"/>
        <c:axId val="408026312"/>
      </c:scatterChart>
      <c:valAx>
        <c:axId val="4080259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08026312"/>
        <c:crosses val="autoZero"/>
        <c:crossBetween val="midCat"/>
        <c:majorUnit val="1"/>
        <c:minorUnit val="1"/>
      </c:valAx>
      <c:valAx>
        <c:axId val="408026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08025920"/>
        <c:crosses val="autoZero"/>
        <c:crossBetween val="midCat"/>
      </c:valAx>
      <c:spPr>
        <a:solidFill>
          <a:srgbClr val="FFFF99"/>
        </a:solidFill>
        <a:ln w="3175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10996244517118"/>
          <c:y val="0.31525423390517265"/>
          <c:w val="6.8314436885865526E-2"/>
          <c:h val="0.303849186152111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 rtl="0">
            <a:defRPr sz="8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29656789084589E-2"/>
          <c:y val="2.1099081364829401E-2"/>
          <c:w val="0.89632869965328454"/>
          <c:h val="0.9423836563698777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SIN!$A$1</c:f>
              <c:strCache>
                <c:ptCount val="1"/>
                <c:pt idx="0">
                  <c:v>y1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SIN!$B$4:$L$4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SIN!$B$1:$L$1</c:f>
              <c:numCache>
                <c:formatCode>General</c:formatCode>
                <c:ptCount val="11"/>
                <c:pt idx="0">
                  <c:v>1.2251484549086244E-16</c:v>
                </c:pt>
                <c:pt idx="1">
                  <c:v>0.70710678118654757</c:v>
                </c:pt>
                <c:pt idx="2">
                  <c:v>1</c:v>
                </c:pt>
                <c:pt idx="3">
                  <c:v>0.86602540378443904</c:v>
                </c:pt>
                <c:pt idx="4">
                  <c:v>0.70710678118654746</c:v>
                </c:pt>
                <c:pt idx="5">
                  <c:v>0</c:v>
                </c:pt>
                <c:pt idx="6">
                  <c:v>-0.70710678118654746</c:v>
                </c:pt>
                <c:pt idx="7">
                  <c:v>-0.86602540378443904</c:v>
                </c:pt>
                <c:pt idx="8">
                  <c:v>-1</c:v>
                </c:pt>
                <c:pt idx="9">
                  <c:v>-0.70710678118654757</c:v>
                </c:pt>
                <c:pt idx="10">
                  <c:v>-1.2251484549086244E-16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SIN!$A$2</c:f>
              <c:strCache>
                <c:ptCount val="1"/>
                <c:pt idx="0">
                  <c:v>y2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SIN!$B$4:$L$4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SIN!$B$2:$L$2</c:f>
              <c:numCache>
                <c:formatCode>General</c:formatCode>
                <c:ptCount val="11"/>
                <c:pt idx="0">
                  <c:v>-1.2251484549086244E-16</c:v>
                </c:pt>
                <c:pt idx="1">
                  <c:v>-0.70710678118654757</c:v>
                </c:pt>
                <c:pt idx="2">
                  <c:v>-1</c:v>
                </c:pt>
                <c:pt idx="3">
                  <c:v>-0.86602540378443904</c:v>
                </c:pt>
                <c:pt idx="4">
                  <c:v>-0.70710678118654746</c:v>
                </c:pt>
                <c:pt idx="5">
                  <c:v>0</c:v>
                </c:pt>
                <c:pt idx="6">
                  <c:v>0.70710678118654746</c:v>
                </c:pt>
                <c:pt idx="7">
                  <c:v>0.86602540378443904</c:v>
                </c:pt>
                <c:pt idx="8">
                  <c:v>1</c:v>
                </c:pt>
                <c:pt idx="9">
                  <c:v>0.70710678118654757</c:v>
                </c:pt>
                <c:pt idx="10">
                  <c:v>1.2251484549086244E-16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SIN!$A$3</c:f>
              <c:strCache>
                <c:ptCount val="1"/>
                <c:pt idx="0">
                  <c:v>y3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SIN!$B$4:$L$4</c:f>
              <c:numCache>
                <c:formatCode>General</c:formatCode>
                <c:ptCount val="11"/>
                <c:pt idx="0">
                  <c:v>-6.2831853071795845</c:v>
                </c:pt>
                <c:pt idx="1">
                  <c:v>-4.7123889803846923</c:v>
                </c:pt>
                <c:pt idx="2">
                  <c:v>-3.1415926535897931</c:v>
                </c:pt>
                <c:pt idx="3">
                  <c:v>-2.0943951023931953</c:v>
                </c:pt>
                <c:pt idx="4">
                  <c:v>-1.5707963267948966</c:v>
                </c:pt>
                <c:pt idx="5">
                  <c:v>0</c:v>
                </c:pt>
                <c:pt idx="6">
                  <c:v>1.5707963267948966</c:v>
                </c:pt>
                <c:pt idx="7">
                  <c:v>2.0943951023931953</c:v>
                </c:pt>
                <c:pt idx="8">
                  <c:v>3.1415926535897931</c:v>
                </c:pt>
                <c:pt idx="9">
                  <c:v>4.7123889803846923</c:v>
                </c:pt>
                <c:pt idx="10">
                  <c:v>6.2831853071795845</c:v>
                </c:pt>
              </c:numCache>
            </c:numRef>
          </c:xVal>
          <c:yVal>
            <c:numRef>
              <c:f>SIN!$B$3:$L$3</c:f>
              <c:numCache>
                <c:formatCode>General</c:formatCode>
                <c:ptCount val="11"/>
                <c:pt idx="2">
                  <c:v>-1.2251484549086244E-16</c:v>
                </c:pt>
                <c:pt idx="3">
                  <c:v>-0.86602540378443915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0.86602540378443915</c:v>
                </c:pt>
                <c:pt idx="8">
                  <c:v>1.2251484549086244E-16</c:v>
                </c:pt>
                <c:pt idx="9">
                  <c:v>-1</c:v>
                </c:pt>
                <c:pt idx="10">
                  <c:v>-2.4502969098172474E-16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026704"/>
        <c:axId val="408032584"/>
      </c:scatterChart>
      <c:valAx>
        <c:axId val="40802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08032584"/>
        <c:crosses val="autoZero"/>
        <c:crossBetween val="midCat"/>
        <c:majorUnit val="1"/>
        <c:minorUnit val="1"/>
      </c:valAx>
      <c:valAx>
        <c:axId val="4080325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08026704"/>
        <c:crosses val="autoZero"/>
        <c:crossBetween val="midCat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748997116101228"/>
          <c:y val="0.269488946093277"/>
          <c:w val="6.5724636272317824E-2"/>
          <c:h val="0.4408060771249751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13985407787416E-4"/>
          <c:y val="9.0493177856584686E-2"/>
          <c:w val="0.9997518601459221"/>
          <c:h val="0.8668161327162345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Sheet1!$A$2:$A$9</c:f>
              <c:numCache>
                <c:formatCode>General</c:formatCode>
                <c:ptCount val="8"/>
                <c:pt idx="0">
                  <c:v>-4</c:v>
                </c:pt>
                <c:pt idx="1">
                  <c:v>-2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-1</c:v>
                </c:pt>
                <c:pt idx="4">
                  <c:v>0</c:v>
                </c:pt>
                <c:pt idx="5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049832"/>
        <c:axId val="408055320"/>
      </c:scatterChart>
      <c:valAx>
        <c:axId val="408049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8055320"/>
        <c:crosses val="autoZero"/>
        <c:crossBetween val="midCat"/>
      </c:valAx>
      <c:valAx>
        <c:axId val="408055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0498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</cdr:x>
      <cdr:y>0.80153</cdr:y>
    </cdr:from>
    <cdr:to>
      <cdr:x>0.78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2667000"/>
          <a:ext cx="1676400" cy="660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y=sin(-</a:t>
          </a:r>
          <a:r>
            <a:rPr lang="en-US" sz="1800" u="sng" dirty="0" smtClean="0"/>
            <a:t>1</a:t>
          </a:r>
          <a:r>
            <a:rPr lang="en-US" sz="1800" dirty="0" smtClean="0"/>
            <a:t>x)</a:t>
          </a:r>
        </a:p>
        <a:p xmlns:a="http://schemas.openxmlformats.org/drawingml/2006/main">
          <a:r>
            <a:rPr lang="en-US" sz="1800" dirty="0"/>
            <a:t> </a:t>
          </a:r>
          <a:r>
            <a:rPr lang="en-US" sz="1800" dirty="0" smtClean="0"/>
            <a:t>            2</a:t>
          </a:r>
          <a:endParaRPr lang="bg-BG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D0FED-DD0A-4533-B3AF-7246F7A8F1FA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BB79B-03F0-4B85-8EC6-42F536052CA6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27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707CCCE-275C-4287-BCAC-962FA9EE35F1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97EA23-1103-4762-B58D-F827563CBE0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33600"/>
            <a:ext cx="7869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Графики на тригонометрични функции </a:t>
            </a:r>
          </a:p>
          <a:p>
            <a:pPr algn="ctr"/>
            <a:r>
              <a:rPr lang="bg-BG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(упражнение)</a:t>
            </a:r>
            <a:endParaRPr lang="bg-BG" sz="40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Картина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664296" cy="633139"/>
          </a:xfrm>
          <a:prstGeom prst="rect">
            <a:avLst/>
          </a:prstGeom>
        </p:spPr>
      </p:pic>
      <p:pic>
        <p:nvPicPr>
          <p:cNvPr id="4" name="Picture 3" descr="http://www.ioerc.mk/images/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345976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Y= </a:t>
            </a:r>
            <a:r>
              <a:rPr lang="en-US" sz="3600" dirty="0" err="1" smtClean="0"/>
              <a:t>tg</a:t>
            </a:r>
            <a:r>
              <a:rPr lang="en-US" sz="3600" dirty="0" smtClean="0"/>
              <a:t>(</a:t>
            </a:r>
            <a:r>
              <a:rPr lang="el-GR" sz="3600" dirty="0" smtClean="0"/>
              <a:t>π</a:t>
            </a:r>
            <a:r>
              <a:rPr lang="en-US" sz="3600" dirty="0" smtClean="0"/>
              <a:t>/2-x) </a:t>
            </a:r>
            <a:endParaRPr lang="bg-BG" sz="3600" dirty="0"/>
          </a:p>
        </p:txBody>
      </p:sp>
      <p:pic>
        <p:nvPicPr>
          <p:cNvPr id="4" name="Content Placeholder 3" descr="c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038600"/>
            <a:ext cx="7463297" cy="2666999"/>
          </a:xfrm>
          <a:prstGeom prst="rect">
            <a:avLst/>
          </a:prstGeom>
        </p:spPr>
      </p:pic>
      <p:pic>
        <p:nvPicPr>
          <p:cNvPr id="5" name="Picture 4" descr="tg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14401"/>
            <a:ext cx="7463295" cy="266699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95400" y="3200400"/>
            <a:ext cx="7391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lang="en-US" sz="3600" b="1" baseline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=</a:t>
            </a:r>
            <a:r>
              <a:rPr lang="en-US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cotgx</a:t>
            </a:r>
            <a:endParaRPr kumimoji="0" lang="bg-BG" sz="36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905000"/>
            <a:ext cx="670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</a:t>
            </a:r>
            <a:r>
              <a:rPr lang="bg-BG" sz="2400" dirty="0" smtClean="0"/>
              <a:t>Начертайте графиката на</a:t>
            </a:r>
            <a:r>
              <a:rPr lang="en-US" sz="2400" dirty="0" smtClean="0"/>
              <a:t>:</a:t>
            </a:r>
          </a:p>
          <a:p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000" dirty="0" smtClean="0"/>
              <a:t>а) </a:t>
            </a:r>
            <a:r>
              <a:rPr lang="en-US" sz="2000" dirty="0" smtClean="0"/>
              <a:t> y= 3+sinx</a:t>
            </a:r>
            <a:br>
              <a:rPr lang="en-US" sz="2000" dirty="0" smtClean="0"/>
            </a:br>
            <a:r>
              <a:rPr lang="bg-BG" sz="2000" dirty="0" smtClean="0"/>
              <a:t>б) </a:t>
            </a:r>
            <a:r>
              <a:rPr lang="en-US" sz="2000" dirty="0" smtClean="0"/>
              <a:t>y= </a:t>
            </a:r>
            <a:r>
              <a:rPr lang="en-US" sz="2000" dirty="0" err="1" smtClean="0"/>
              <a:t>cos</a:t>
            </a:r>
            <a:r>
              <a:rPr lang="en-US" sz="2000" dirty="0" smtClean="0"/>
              <a:t>(x + </a:t>
            </a:r>
            <a:r>
              <a:rPr lang="el-GR" sz="2000" dirty="0" smtClean="0"/>
              <a:t>π</a:t>
            </a:r>
            <a:r>
              <a:rPr lang="en-US" sz="2000" dirty="0" smtClean="0"/>
              <a:t>/4)</a:t>
            </a:r>
          </a:p>
          <a:p>
            <a:r>
              <a:rPr lang="bg-BG" sz="2000" dirty="0" smtClean="0"/>
              <a:t>в) </a:t>
            </a:r>
            <a:r>
              <a:rPr lang="en-US" sz="2000" dirty="0" smtClean="0"/>
              <a:t>y= sin(2x- </a:t>
            </a:r>
            <a:r>
              <a:rPr lang="el-GR" sz="2000" dirty="0" smtClean="0"/>
              <a:t>π</a:t>
            </a:r>
            <a:r>
              <a:rPr lang="en-US" sz="2000" dirty="0" smtClean="0"/>
              <a:t>)</a:t>
            </a:r>
          </a:p>
          <a:p>
            <a:r>
              <a:rPr lang="bg-BG" sz="2000" dirty="0" smtClean="0"/>
              <a:t>г) </a:t>
            </a:r>
            <a:r>
              <a:rPr lang="en-US" sz="2000" dirty="0" smtClean="0"/>
              <a:t>y= 3+cos(x-</a:t>
            </a:r>
            <a:r>
              <a:rPr lang="el-GR" sz="2000" dirty="0" smtClean="0"/>
              <a:t> π</a:t>
            </a:r>
            <a:r>
              <a:rPr lang="en-US" sz="2000" dirty="0" smtClean="0"/>
              <a:t>/4)</a:t>
            </a:r>
          </a:p>
          <a:p>
            <a:r>
              <a:rPr lang="bg-BG" sz="2000" dirty="0" smtClean="0"/>
              <a:t>д) </a:t>
            </a:r>
            <a:r>
              <a:rPr lang="en-US" sz="2000" dirty="0" smtClean="0"/>
              <a:t>y = -1/2sinx</a:t>
            </a:r>
          </a:p>
          <a:p>
            <a:r>
              <a:rPr lang="bg-BG" sz="2000" dirty="0" smtClean="0"/>
              <a:t>е) </a:t>
            </a:r>
            <a:r>
              <a:rPr lang="en-US" sz="2000" dirty="0" smtClean="0"/>
              <a:t>y= sin1/2x</a:t>
            </a:r>
          </a:p>
          <a:p>
            <a:r>
              <a:rPr lang="bg-BG" sz="2000" dirty="0" smtClean="0"/>
              <a:t>ж) </a:t>
            </a:r>
            <a:r>
              <a:rPr lang="en-US" sz="2000" dirty="0" smtClean="0"/>
              <a:t>y= </a:t>
            </a:r>
            <a:r>
              <a:rPr lang="en-US" sz="2000" dirty="0" err="1" smtClean="0"/>
              <a:t>cos</a:t>
            </a:r>
            <a:r>
              <a:rPr lang="en-US" sz="2000" dirty="0" smtClean="0"/>
              <a:t>(-1/2x)</a:t>
            </a:r>
          </a:p>
          <a:p>
            <a:r>
              <a:rPr lang="bg-BG" sz="2000" dirty="0" smtClean="0"/>
              <a:t>з) </a:t>
            </a:r>
            <a:r>
              <a:rPr lang="en-US" sz="2000" dirty="0" smtClean="0"/>
              <a:t>y= -3cos(4x – </a:t>
            </a:r>
            <a:r>
              <a:rPr lang="el-GR" sz="2000" dirty="0" smtClean="0"/>
              <a:t>π</a:t>
            </a:r>
            <a:r>
              <a:rPr lang="en-US" sz="2000" dirty="0" smtClean="0"/>
              <a:t>)</a:t>
            </a:r>
            <a:endParaRPr lang="bg-BG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 smtClean="0"/>
              <a:t>а) </a:t>
            </a:r>
            <a:r>
              <a:rPr lang="en-US" sz="4400" dirty="0" smtClean="0"/>
              <a:t> y= 3+sinx</a:t>
            </a:r>
            <a:endParaRPr lang="bg-BG" dirty="0"/>
          </a:p>
        </p:txBody>
      </p:sp>
      <p:pic>
        <p:nvPicPr>
          <p:cNvPr id="4" name="Content Placeholder 3" descr="3+sin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286000"/>
            <a:ext cx="7107656" cy="294957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 smtClean="0"/>
              <a:t>б) </a:t>
            </a:r>
            <a:r>
              <a:rPr lang="en-US" sz="4400" dirty="0" smtClean="0"/>
              <a:t>y= </a:t>
            </a:r>
            <a:r>
              <a:rPr lang="en-US" sz="4400" dirty="0" err="1" smtClean="0"/>
              <a:t>cos</a:t>
            </a:r>
            <a:r>
              <a:rPr lang="en-US" sz="4400" dirty="0" smtClean="0"/>
              <a:t>(x + </a:t>
            </a:r>
            <a:r>
              <a:rPr lang="el-GR" sz="4400" dirty="0" smtClean="0"/>
              <a:t>π</a:t>
            </a:r>
            <a:r>
              <a:rPr lang="en-US" sz="4400" dirty="0" smtClean="0"/>
              <a:t>/4)</a:t>
            </a:r>
            <a:endParaRPr lang="bg-BG" dirty="0"/>
          </a:p>
        </p:txBody>
      </p:sp>
      <p:pic>
        <p:nvPicPr>
          <p:cNvPr id="4" name="Content Placeholder 3" descr="cos(x+45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438400"/>
            <a:ext cx="6564789" cy="251618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400" dirty="0" smtClean="0"/>
              <a:t>в) </a:t>
            </a:r>
            <a:r>
              <a:rPr lang="en-US" sz="4400" dirty="0" smtClean="0"/>
              <a:t>y= sin(2x- </a:t>
            </a:r>
            <a:r>
              <a:rPr lang="el-GR" sz="4400" dirty="0" smtClean="0"/>
              <a:t>π</a:t>
            </a:r>
            <a:r>
              <a:rPr lang="en-US" sz="4400" dirty="0" smtClean="0"/>
              <a:t>)</a:t>
            </a:r>
            <a:br>
              <a:rPr lang="en-US" sz="4400" dirty="0" smtClean="0"/>
            </a:br>
            <a:endParaRPr lang="bg-BG" dirty="0"/>
          </a:p>
        </p:txBody>
      </p:sp>
      <p:pic>
        <p:nvPicPr>
          <p:cNvPr id="4" name="Content Placeholder 3" descr="sinx(2x-180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09800"/>
            <a:ext cx="6492015" cy="2525712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Г) </a:t>
            </a:r>
            <a:r>
              <a:rPr lang="en-US" dirty="0" smtClean="0"/>
              <a:t>y= 3 + </a:t>
            </a:r>
            <a:r>
              <a:rPr lang="en-US" dirty="0" err="1" smtClean="0"/>
              <a:t>cos</a:t>
            </a:r>
            <a:r>
              <a:rPr lang="en-US" dirty="0" smtClean="0"/>
              <a:t>(x- </a:t>
            </a:r>
            <a:r>
              <a:rPr lang="el-GR" dirty="0" smtClean="0"/>
              <a:t>π</a:t>
            </a:r>
            <a:r>
              <a:rPr lang="en-US" dirty="0" smtClean="0"/>
              <a:t>/4)</a:t>
            </a:r>
            <a:br>
              <a:rPr lang="en-US" dirty="0" smtClean="0"/>
            </a:br>
            <a:r>
              <a:rPr lang="en-US" dirty="0" smtClean="0"/>
              <a:t>				</a:t>
            </a:r>
            <a:endParaRPr lang="bg-BG" dirty="0"/>
          </a:p>
        </p:txBody>
      </p:sp>
      <p:pic>
        <p:nvPicPr>
          <p:cNvPr id="4" name="Content Placeholder 3" descr="3+cos(x-45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286000"/>
            <a:ext cx="6556794" cy="2720975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Д) </a:t>
            </a:r>
            <a:r>
              <a:rPr lang="en-US" dirty="0" smtClean="0"/>
              <a:t>Y=sin(-1/2x)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bg-BG" dirty="0" smtClean="0"/>
              <a:t>     </a:t>
            </a:r>
            <a:r>
              <a:rPr lang="en-US" dirty="0" smtClean="0"/>
              <a:t>    </a:t>
            </a:r>
            <a:endParaRPr lang="bg-BG" u="sng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2057400"/>
          <a:ext cx="83058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905000" y="37338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-</a:t>
            </a:r>
            <a:r>
              <a:rPr lang="bg-BG" b="1" u="sng" dirty="0" smtClean="0"/>
              <a:t>3</a:t>
            </a:r>
            <a:r>
              <a:rPr lang="el-GR" b="1" u="sng" dirty="0" smtClean="0"/>
              <a:t>π</a:t>
            </a:r>
            <a:endParaRPr lang="bg-BG" b="1" u="sng" dirty="0" smtClean="0"/>
          </a:p>
          <a:p>
            <a:r>
              <a:rPr lang="bg-BG" b="1" dirty="0" smtClean="0"/>
              <a:t>   2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514600" y="381000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 </a:t>
            </a:r>
            <a:r>
              <a:rPr lang="bg-BG" b="1" dirty="0" smtClean="0"/>
              <a:t> -</a:t>
            </a:r>
            <a:r>
              <a:rPr lang="el-GR" b="1" dirty="0" smtClean="0"/>
              <a:t>π</a:t>
            </a:r>
            <a:endParaRPr lang="bg-BG" b="1" dirty="0" smtClean="0"/>
          </a:p>
          <a:p>
            <a:r>
              <a:rPr lang="bg-BG" b="1" dirty="0" smtClean="0"/>
              <a:t>   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505200" y="3733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-</a:t>
            </a:r>
            <a:r>
              <a:rPr lang="el-GR" b="1" u="sng" dirty="0" smtClean="0"/>
              <a:t>π</a:t>
            </a:r>
            <a:endParaRPr lang="bg-BG" b="1" u="sng" dirty="0" smtClean="0"/>
          </a:p>
          <a:p>
            <a:r>
              <a:rPr lang="bg-BG" b="1" dirty="0" smtClean="0"/>
              <a:t>  2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5105400" y="373380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</a:t>
            </a:r>
            <a:endParaRPr lang="bg-BG" b="1" u="sng" dirty="0" smtClean="0"/>
          </a:p>
          <a:p>
            <a:r>
              <a:rPr lang="bg-BG" b="1" dirty="0" smtClean="0"/>
              <a:t>2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6858000" y="38100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dirty="0" smtClean="0"/>
              <a:t>3</a:t>
            </a:r>
            <a:r>
              <a:rPr lang="el-GR" b="1" u="sng" dirty="0" smtClean="0"/>
              <a:t>π</a:t>
            </a:r>
            <a:endParaRPr lang="bg-BG" b="1" u="sng" dirty="0" smtClean="0"/>
          </a:p>
          <a:p>
            <a:r>
              <a:rPr lang="bg-BG" b="1" dirty="0" smtClean="0"/>
              <a:t> 2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7620000" y="38862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</a:t>
            </a:r>
            <a:r>
              <a:rPr lang="el-GR" b="1" dirty="0" smtClean="0"/>
              <a:t>π</a:t>
            </a:r>
            <a:endParaRPr lang="bg-BG" b="1" dirty="0" smtClean="0"/>
          </a:p>
          <a:p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5943600" y="381000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/>
              <a:t> </a:t>
            </a:r>
            <a:r>
              <a:rPr lang="bg-BG" b="1" dirty="0" smtClean="0"/>
              <a:t> </a:t>
            </a:r>
            <a:r>
              <a:rPr lang="el-GR" b="1" dirty="0" smtClean="0"/>
              <a:t>π</a:t>
            </a:r>
            <a:endParaRPr lang="bg-BG" b="1" dirty="0" smtClean="0"/>
          </a:p>
          <a:p>
            <a:r>
              <a:rPr lang="bg-BG" b="1" dirty="0" smtClean="0"/>
              <a:t>   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914400" y="38862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</a:t>
            </a:r>
            <a:r>
              <a:rPr lang="bg-BG" b="1" dirty="0" smtClean="0"/>
              <a:t>2</a:t>
            </a:r>
            <a:r>
              <a:rPr lang="el-GR" b="1" dirty="0" smtClean="0"/>
              <a:t>π</a:t>
            </a:r>
            <a:endParaRPr lang="bg-BG" b="1" dirty="0" smtClean="0"/>
          </a:p>
          <a:p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Е) </a:t>
            </a:r>
            <a:r>
              <a:rPr lang="en-US" dirty="0" smtClean="0"/>
              <a:t>y=sin(x/2)</a:t>
            </a:r>
            <a:endParaRPr lang="bg-BG" dirty="0"/>
          </a:p>
        </p:txBody>
      </p:sp>
      <p:pic>
        <p:nvPicPr>
          <p:cNvPr id="4" name="Picture 3" descr="cos-0.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8412042" cy="32242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Ж) </a:t>
            </a:r>
            <a:r>
              <a:rPr lang="en-US" dirty="0" smtClean="0"/>
              <a:t>y=</a:t>
            </a:r>
            <a:r>
              <a:rPr lang="en-US" dirty="0" err="1" smtClean="0"/>
              <a:t>cos</a:t>
            </a:r>
            <a:r>
              <a:rPr lang="en-US" dirty="0" smtClean="0"/>
              <a:t>(-x/2)</a:t>
            </a:r>
            <a:endParaRPr lang="bg-BG" dirty="0"/>
          </a:p>
        </p:txBody>
      </p:sp>
      <p:pic>
        <p:nvPicPr>
          <p:cNvPr id="4" name="Content Placeholder 3" descr="cos-0.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362200"/>
            <a:ext cx="6763596" cy="259238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З) </a:t>
            </a:r>
            <a:r>
              <a:rPr lang="en-US" dirty="0" smtClean="0"/>
              <a:t>y=-3cos(4x-</a:t>
            </a:r>
            <a:r>
              <a:rPr lang="el-GR" dirty="0" smtClean="0"/>
              <a:t> π</a:t>
            </a:r>
            <a:r>
              <a:rPr lang="bg-BG" dirty="0" smtClean="0"/>
              <a:t>)</a:t>
            </a:r>
            <a:endParaRPr lang="bg-BG" dirty="0"/>
          </a:p>
        </p:txBody>
      </p:sp>
      <p:pic>
        <p:nvPicPr>
          <p:cNvPr id="4" name="Content Placeholder 3" descr="y=-3cos(4x-180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286000"/>
            <a:ext cx="7317427" cy="282575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55477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Грификата на</a:t>
            </a:r>
            <a:r>
              <a:rPr lang="en-US" dirty="0" smtClean="0"/>
              <a:t> y=</a:t>
            </a:r>
            <a:r>
              <a:rPr lang="bg-BG" dirty="0" smtClean="0"/>
              <a:t> </a:t>
            </a:r>
            <a:r>
              <a:rPr lang="en-US" dirty="0" smtClean="0"/>
              <a:t>-1/2cosx</a:t>
            </a:r>
            <a:br>
              <a:rPr lang="en-US" dirty="0" smtClean="0"/>
            </a:br>
            <a:endParaRPr lang="bg-BG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620000" cy="37338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Край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Y</a:t>
            </a:r>
            <a:r>
              <a:rPr lang="en-US" b="0" baseline="-25000" dirty="0" smtClean="0"/>
              <a:t>1</a:t>
            </a:r>
            <a:r>
              <a:rPr lang="en-US" b="0" dirty="0" smtClean="0"/>
              <a:t>=-1/2*</a:t>
            </a:r>
            <a:r>
              <a:rPr lang="en-US" b="0" dirty="0" err="1" smtClean="0"/>
              <a:t>cosx</a:t>
            </a:r>
            <a:r>
              <a:rPr lang="en-US" dirty="0" smtClean="0"/>
              <a:t> ;</a:t>
            </a:r>
            <a:r>
              <a:rPr lang="en-US" b="0" dirty="0" smtClean="0"/>
              <a:t> y</a:t>
            </a:r>
            <a:r>
              <a:rPr lang="en-US" b="0" baseline="-25000" dirty="0" smtClean="0"/>
              <a:t>2</a:t>
            </a:r>
            <a:r>
              <a:rPr lang="en-US" b="0" dirty="0" smtClean="0"/>
              <a:t>=1/2*</a:t>
            </a:r>
            <a:r>
              <a:rPr lang="en-US" b="0" dirty="0" err="1" smtClean="0"/>
              <a:t>cosx</a:t>
            </a:r>
            <a:r>
              <a:rPr lang="en-US" dirty="0" smtClean="0"/>
              <a:t> ;</a:t>
            </a:r>
            <a:r>
              <a:rPr lang="en-US" b="0" dirty="0" smtClean="0"/>
              <a:t> y</a:t>
            </a:r>
            <a:r>
              <a:rPr lang="en-US" b="0" baseline="-25000" dirty="0" smtClean="0"/>
              <a:t>3</a:t>
            </a:r>
            <a:r>
              <a:rPr lang="en-US" b="0" dirty="0" smtClean="0"/>
              <a:t>=</a:t>
            </a:r>
            <a:r>
              <a:rPr lang="en-US" b="0" dirty="0" err="1" smtClean="0"/>
              <a:t>cosx</a:t>
            </a:r>
            <a:r>
              <a:rPr lang="en-US" dirty="0" smtClean="0"/>
              <a:t> </a:t>
            </a:r>
            <a:endParaRPr lang="bg-BG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828800"/>
          <a:ext cx="77914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Грификата на</a:t>
            </a:r>
            <a:r>
              <a:rPr lang="en-US" dirty="0" smtClean="0"/>
              <a:t> y= </a:t>
            </a:r>
            <a:r>
              <a:rPr lang="en-US" dirty="0" err="1" smtClean="0"/>
              <a:t>sinx</a:t>
            </a:r>
            <a:r>
              <a:rPr lang="en-US" dirty="0" smtClean="0"/>
              <a:t>(-x/2)</a:t>
            </a:r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y</a:t>
            </a:r>
            <a:r>
              <a:rPr lang="en-US" b="0" baseline="-25000" dirty="0" smtClean="0"/>
              <a:t>1</a:t>
            </a:r>
            <a:r>
              <a:rPr lang="en-US" b="0" dirty="0" smtClean="0"/>
              <a:t>=sin(-1/2)x</a:t>
            </a:r>
            <a:r>
              <a:rPr lang="en-US" dirty="0" smtClean="0"/>
              <a:t> ; </a:t>
            </a:r>
            <a:r>
              <a:rPr lang="en-US" b="0" dirty="0" smtClean="0"/>
              <a:t>y</a:t>
            </a:r>
            <a:r>
              <a:rPr lang="en-US" b="0" baseline="-25000" dirty="0" smtClean="0"/>
              <a:t>2</a:t>
            </a:r>
            <a:r>
              <a:rPr lang="en-US" b="0" dirty="0" smtClean="0"/>
              <a:t>=sin(1/2)x; y</a:t>
            </a:r>
            <a:r>
              <a:rPr lang="en-US" b="0" baseline="-25000" dirty="0" smtClean="0"/>
              <a:t>3</a:t>
            </a:r>
            <a:r>
              <a:rPr lang="en-US" b="0" dirty="0" smtClean="0"/>
              <a:t>=</a:t>
            </a:r>
            <a:r>
              <a:rPr lang="en-US" b="0" dirty="0" err="1" smtClean="0"/>
              <a:t>sinx</a:t>
            </a:r>
            <a:r>
              <a:rPr lang="en-US" dirty="0" smtClean="0"/>
              <a:t> </a:t>
            </a:r>
            <a:endParaRPr lang="bg-BG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85800" y="1905000"/>
          <a:ext cx="77152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Y=-3sin2x</a:t>
            </a:r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858000" cy="376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cos</a:t>
            </a:r>
            <a:r>
              <a:rPr lang="en-US" dirty="0" smtClean="0"/>
              <a:t>(x/2-</a:t>
            </a:r>
            <a:r>
              <a:rPr lang="el-GR" sz="4000" dirty="0" smtClean="0"/>
              <a:t>π</a:t>
            </a:r>
            <a:r>
              <a:rPr lang="en-US" sz="4000" dirty="0" smtClean="0"/>
              <a:t>/2)</a:t>
            </a:r>
            <a:br>
              <a:rPr lang="en-US" sz="4000" dirty="0" smtClean="0"/>
            </a:br>
            <a:r>
              <a:rPr lang="en-US" sz="2700" dirty="0" smtClean="0"/>
              <a:t>I </a:t>
            </a:r>
            <a:r>
              <a:rPr lang="bg-BG" sz="2700" dirty="0" smtClean="0"/>
              <a:t>начин – Пренасяме графиката на функцията </a:t>
            </a:r>
            <a:r>
              <a:rPr lang="en-US" sz="2700" dirty="0" smtClean="0"/>
              <a:t>y=</a:t>
            </a:r>
            <a:r>
              <a:rPr lang="en-US" sz="2700" dirty="0" err="1" smtClean="0"/>
              <a:t>cosx</a:t>
            </a:r>
            <a:r>
              <a:rPr lang="en-US" sz="2700" dirty="0" smtClean="0"/>
              <a:t> </a:t>
            </a:r>
            <a:r>
              <a:rPr lang="bg-BG" sz="2700" dirty="0" smtClean="0"/>
              <a:t>на –</a:t>
            </a:r>
            <a:r>
              <a:rPr lang="el-GR" sz="2700" dirty="0" smtClean="0"/>
              <a:t> </a:t>
            </a:r>
            <a:r>
              <a:rPr lang="en-US" sz="2700" dirty="0" smtClean="0"/>
              <a:t>(-</a:t>
            </a:r>
            <a:r>
              <a:rPr lang="el-GR" sz="2700" dirty="0" smtClean="0"/>
              <a:t>π</a:t>
            </a:r>
            <a:r>
              <a:rPr lang="en-US" sz="2700" dirty="0" smtClean="0"/>
              <a:t>/2) = + </a:t>
            </a:r>
            <a:r>
              <a:rPr lang="el-GR" sz="2700" dirty="0" smtClean="0"/>
              <a:t>π</a:t>
            </a:r>
            <a:r>
              <a:rPr lang="en-US" sz="2700" dirty="0" smtClean="0"/>
              <a:t>/2 </a:t>
            </a:r>
            <a:r>
              <a:rPr lang="bg-BG" sz="2700" dirty="0" smtClean="0"/>
              <a:t>единици, успоредно на </a:t>
            </a:r>
            <a:r>
              <a:rPr lang="en-US" sz="2700" dirty="0" smtClean="0"/>
              <a:t>O</a:t>
            </a:r>
            <a:r>
              <a:rPr lang="en-US" sz="2700" baseline="-25000" dirty="0" smtClean="0"/>
              <a:t>x</a:t>
            </a:r>
            <a:endParaRPr lang="bg-BG" sz="2700" baseline="-25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157413"/>
            <a:ext cx="87249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Y=</a:t>
            </a:r>
            <a:r>
              <a:rPr lang="en-US" sz="4000" dirty="0" err="1" smtClean="0"/>
              <a:t>cos</a:t>
            </a:r>
            <a:r>
              <a:rPr lang="en-US" sz="4000" dirty="0" smtClean="0"/>
              <a:t>(x/2 - </a:t>
            </a:r>
            <a:r>
              <a:rPr lang="el-GR" sz="4000" dirty="0" smtClean="0"/>
              <a:t>π</a:t>
            </a:r>
            <a:r>
              <a:rPr lang="en-US" sz="4000" dirty="0" smtClean="0"/>
              <a:t>/2)</a:t>
            </a:r>
            <a:br>
              <a:rPr lang="en-US" sz="4000" dirty="0" smtClean="0"/>
            </a:br>
            <a:r>
              <a:rPr lang="en-US" sz="2700" dirty="0" smtClean="0"/>
              <a:t>II</a:t>
            </a:r>
            <a:r>
              <a:rPr lang="bg-BG" sz="2700" dirty="0" smtClean="0"/>
              <a:t> начин – Разтягме 2 пъти графиката на </a:t>
            </a:r>
            <a:r>
              <a:rPr lang="en-US" sz="2700" dirty="0" smtClean="0"/>
              <a:t>y=</a:t>
            </a:r>
            <a:r>
              <a:rPr lang="en-US" sz="2700" dirty="0" err="1" smtClean="0"/>
              <a:t>cosx</a:t>
            </a:r>
            <a:r>
              <a:rPr lang="en-US" sz="2700" dirty="0" smtClean="0"/>
              <a:t> </a:t>
            </a:r>
            <a:r>
              <a:rPr lang="bg-BG" sz="2700" dirty="0" smtClean="0"/>
              <a:t>по </a:t>
            </a:r>
            <a:r>
              <a:rPr lang="en-US" sz="2700" dirty="0" smtClean="0"/>
              <a:t>O</a:t>
            </a:r>
            <a:r>
              <a:rPr lang="en-US" sz="2700" baseline="-25000" dirty="0" smtClean="0"/>
              <a:t>x </a:t>
            </a:r>
            <a:r>
              <a:rPr lang="en-US" sz="2700" dirty="0" smtClean="0"/>
              <a:t>, </a:t>
            </a:r>
            <a:r>
              <a:rPr lang="bg-BG" sz="2700" dirty="0" smtClean="0"/>
              <a:t>като оставяме О неподвижна</a:t>
            </a:r>
            <a:endParaRPr lang="bg-BG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57250" y="2819400"/>
            <a:ext cx="74295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</a:t>
            </a:r>
            <a:r>
              <a:rPr lang="en-US" dirty="0" smtClean="0"/>
              <a:t>(</a:t>
            </a:r>
            <a:r>
              <a:rPr lang="el-GR" sz="4000" dirty="0" smtClean="0"/>
              <a:t>π</a:t>
            </a:r>
            <a:r>
              <a:rPr lang="en-US" sz="4000" dirty="0" smtClean="0"/>
              <a:t>/2-x) = </a:t>
            </a:r>
            <a:r>
              <a:rPr lang="en-US" sz="4000" dirty="0" err="1" smtClean="0"/>
              <a:t>cotgx</a:t>
            </a:r>
            <a:endParaRPr lang="bg-B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4864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319</TotalTime>
  <Words>156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Verdana</vt:lpstr>
      <vt:lpstr>Wingdings 2</vt:lpstr>
      <vt:lpstr>Verve</vt:lpstr>
      <vt:lpstr>PowerPoint Presentation</vt:lpstr>
      <vt:lpstr>Грификата на y= -1/2cosx </vt:lpstr>
      <vt:lpstr>Y1=-1/2*cosx ; y2=1/2*cosx ; y3=cosx </vt:lpstr>
      <vt:lpstr>Грификата на y= sinx(-x/2)</vt:lpstr>
      <vt:lpstr>y1=sin(-1/2)x ; y2=sin(1/2)x; y3=sinx </vt:lpstr>
      <vt:lpstr>Y=-3sin2x</vt:lpstr>
      <vt:lpstr>Y=cos(x/2-π/2) I начин – Пренасяме графиката на функцията y=cosx на – (-π/2) = + π/2 единици, успоредно на Ox</vt:lpstr>
      <vt:lpstr>Y=cos(x/2 - π/2) II начин – Разтягме 2 пъти графиката на y=cosx по Ox , като оставяме О неподвижна</vt:lpstr>
      <vt:lpstr>tg(π/2-x) = cotgx</vt:lpstr>
      <vt:lpstr>Y= tg(π/2-x) </vt:lpstr>
      <vt:lpstr>Задачи</vt:lpstr>
      <vt:lpstr>а)  y= 3+sinx</vt:lpstr>
      <vt:lpstr>б) y= cos(x + π/4)</vt:lpstr>
      <vt:lpstr>в) y= sin(2x- π) </vt:lpstr>
      <vt:lpstr>Г) y= 3 + cos(x- π/4)     </vt:lpstr>
      <vt:lpstr>Д) Y=sin(-1/2x)                  </vt:lpstr>
      <vt:lpstr>Е) y=sin(x/2)</vt:lpstr>
      <vt:lpstr>Ж) y=cos(-x/2)</vt:lpstr>
      <vt:lpstr>З) y=-3cos(4x- π)</vt:lpstr>
      <vt:lpstr>Край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HPpc</dc:creator>
  <cp:lastModifiedBy>User</cp:lastModifiedBy>
  <cp:revision>36</cp:revision>
  <dcterms:created xsi:type="dcterms:W3CDTF">2010-02-28T10:38:53Z</dcterms:created>
  <dcterms:modified xsi:type="dcterms:W3CDTF">2017-05-09T11:44:56Z</dcterms:modified>
</cp:coreProperties>
</file>